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8" r:id="rId3"/>
    <p:sldId id="287" r:id="rId4"/>
    <p:sldId id="286" r:id="rId5"/>
    <p:sldId id="288" r:id="rId6"/>
    <p:sldId id="289" r:id="rId7"/>
    <p:sldId id="292" r:id="rId8"/>
    <p:sldId id="291" r:id="rId9"/>
    <p:sldId id="290" r:id="rId10"/>
    <p:sldId id="285" r:id="rId11"/>
  </p:sldIdLst>
  <p:sldSz cx="9144000" cy="5143500" type="screen16x9"/>
  <p:notesSz cx="6858000" cy="9144000"/>
  <p:embeddedFontLst>
    <p:embeddedFont>
      <p:font typeface="나눔고딕 ExtraBold" panose="020D0904000000000000" pitchFamily="50" charset="-127"/>
      <p:bold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FF5050"/>
    <a:srgbClr val="19264B"/>
    <a:srgbClr val="FF0000"/>
    <a:srgbClr val="00CC66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581" autoAdjust="0"/>
  </p:normalViewPr>
  <p:slideViewPr>
    <p:cSldViewPr snapToGrid="0">
      <p:cViewPr varScale="1">
        <p:scale>
          <a:sx n="90" d="100"/>
          <a:sy n="90" d="100"/>
        </p:scale>
        <p:origin x="1234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이번 </a:t>
            </a:r>
            <a:r>
              <a:rPr lang="en-US" altLang="ko-KR" dirty="0"/>
              <a:t>CUAI BASIC </a:t>
            </a:r>
            <a:r>
              <a:rPr lang="ko-KR" altLang="en-US" dirty="0"/>
              <a:t>스터디 </a:t>
            </a:r>
            <a:r>
              <a:rPr lang="en-US" altLang="ko-KR" dirty="0"/>
              <a:t>5</a:t>
            </a:r>
            <a:r>
              <a:rPr lang="ko-KR" altLang="en-US" dirty="0"/>
              <a:t>조 발표를 맡게 된 </a:t>
            </a:r>
            <a:r>
              <a:rPr lang="ko-KR" altLang="en-US" dirty="0" err="1"/>
              <a:t>황의지입니다</a:t>
            </a:r>
            <a:r>
              <a:rPr lang="en-US" altLang="ko-KR" dirty="0"/>
              <a:t>..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b="1" i="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6183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9652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699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7079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9792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0827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8690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8455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49" y="2710050"/>
            <a:ext cx="7736518" cy="1954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 b="1" dirty="0">
                <a:solidFill>
                  <a:srgbClr val="19264B"/>
                </a:solidFill>
                <a:latin typeface="+mj-ea"/>
                <a:ea typeface="+mj-ea"/>
              </a:rPr>
              <a:t>CUAI </a:t>
            </a:r>
            <a:r>
              <a:rPr lang="en-US" altLang="ko" sz="3200" b="1" dirty="0">
                <a:solidFill>
                  <a:srgbClr val="19264B"/>
                </a:solidFill>
                <a:latin typeface="+mj-ea"/>
                <a:ea typeface="+mj-ea"/>
              </a:rPr>
              <a:t>SUMMER CONFERENCE </a:t>
            </a:r>
            <a:r>
              <a:rPr lang="ko-KR" altLang="en-US" sz="3200" b="1" dirty="0">
                <a:solidFill>
                  <a:srgbClr val="19264B"/>
                </a:solidFill>
                <a:latin typeface="+mj-ea"/>
                <a:ea typeface="+mj-ea"/>
              </a:rPr>
              <a:t>주제소개</a:t>
            </a:r>
            <a:endParaRPr lang="en-US" altLang="ko" sz="3200" b="1" dirty="0">
              <a:solidFill>
                <a:srgbClr val="19264B"/>
              </a:solidFill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19264B"/>
                </a:solidFill>
                <a:latin typeface="+mj-ea"/>
                <a:ea typeface="+mj-ea"/>
              </a:rPr>
              <a:t>202</a:t>
            </a:r>
            <a:r>
              <a:rPr lang="en-US" altLang="ko" sz="1800" dirty="0">
                <a:solidFill>
                  <a:srgbClr val="19264B"/>
                </a:solidFill>
                <a:latin typeface="+mj-ea"/>
                <a:ea typeface="+mj-ea"/>
              </a:rPr>
              <a:t>3</a:t>
            </a:r>
            <a:r>
              <a:rPr lang="ko" sz="1800" dirty="0">
                <a:solidFill>
                  <a:srgbClr val="19264B"/>
                </a:solidFill>
                <a:latin typeface="+mj-ea"/>
                <a:ea typeface="+mj-ea"/>
              </a:rPr>
              <a:t>.0</a:t>
            </a:r>
            <a:r>
              <a:rPr lang="en-US" altLang="ko" sz="1800" dirty="0">
                <a:solidFill>
                  <a:srgbClr val="19264B"/>
                </a:solidFill>
                <a:latin typeface="+mj-ea"/>
                <a:ea typeface="+mj-ea"/>
              </a:rPr>
              <a:t>7.04</a:t>
            </a:r>
            <a:endParaRPr sz="1800" dirty="0">
              <a:solidFill>
                <a:srgbClr val="19264B"/>
              </a:solidFill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19264B"/>
              </a:solidFill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19264B"/>
              </a:solidFill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+mj-ea"/>
                <a:ea typeface="+mj-ea"/>
              </a:rPr>
              <a:t>발표자 :</a:t>
            </a:r>
            <a:r>
              <a:rPr lang="en-US" altLang="ko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dirty="0">
                <a:solidFill>
                  <a:srgbClr val="19264B"/>
                </a:solidFill>
                <a:latin typeface="+mj-ea"/>
                <a:ea typeface="+mj-ea"/>
              </a:rPr>
              <a:t>양예린</a:t>
            </a:r>
            <a:r>
              <a:rPr lang="ko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endParaRPr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0;p16">
            <a:extLst>
              <a:ext uri="{FF2B5EF4-FFF2-40B4-BE49-F238E27FC236}">
                <a16:creationId xmlns:a16="http://schemas.microsoft.com/office/drawing/2014/main" id="{529CC68E-9F6E-42A4-8676-6D230B976D68}"/>
              </a:ext>
            </a:extLst>
          </p:cNvPr>
          <p:cNvSpPr/>
          <p:nvPr/>
        </p:nvSpPr>
        <p:spPr>
          <a:xfrm>
            <a:off x="1181088" y="-37950"/>
            <a:ext cx="7962912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E4F8DDF9-E9FB-4EEC-A9D1-D9F256168DDB}"/>
              </a:ext>
            </a:extLst>
          </p:cNvPr>
          <p:cNvSpPr txBox="1"/>
          <p:nvPr/>
        </p:nvSpPr>
        <p:spPr>
          <a:xfrm>
            <a:off x="4070257" y="23024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감사합니다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.</a:t>
            </a:r>
            <a:endParaRPr sz="20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82522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9AE4CB-BD10-FC0A-AF96-7854E9EA9FF9}"/>
              </a:ext>
            </a:extLst>
          </p:cNvPr>
          <p:cNvSpPr txBox="1"/>
          <p:nvPr/>
        </p:nvSpPr>
        <p:spPr>
          <a:xfrm>
            <a:off x="1353975" y="-60254"/>
            <a:ext cx="7617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/>
              <a:t>Ligand-Based</a:t>
            </a:r>
            <a:r>
              <a:rPr lang="ko-KR" altLang="en-US" sz="3600" b="1" dirty="0"/>
              <a:t> </a:t>
            </a:r>
            <a:r>
              <a:rPr lang="en-US" altLang="ko-KR" sz="3600" b="1" dirty="0"/>
              <a:t>Drug</a:t>
            </a:r>
            <a:r>
              <a:rPr lang="ko-KR" altLang="en-US" sz="3600" b="1" dirty="0"/>
              <a:t> </a:t>
            </a:r>
            <a:r>
              <a:rPr lang="en-US" altLang="ko-KR" sz="3600" b="1" dirty="0"/>
              <a:t>Discovery</a:t>
            </a:r>
            <a:endParaRPr lang="ko-KR" altLang="en-US" sz="36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9BA6EC-AF2F-1C4D-B8B4-866AC9DE1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421" y="586077"/>
            <a:ext cx="7124998" cy="44665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591FD30-8CD6-FC84-D249-6460E6EA8C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034" y="790865"/>
            <a:ext cx="5108100" cy="17808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4FF396-37B2-ABD5-E11B-FEE471C54BAC}"/>
              </a:ext>
            </a:extLst>
          </p:cNvPr>
          <p:cNvSpPr txBox="1"/>
          <p:nvPr/>
        </p:nvSpPr>
        <p:spPr>
          <a:xfrm>
            <a:off x="1353975" y="0"/>
            <a:ext cx="7617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/>
              <a:t>Data: Chemical compounds</a:t>
            </a:r>
            <a:endParaRPr lang="ko-KR" altLang="en-US" sz="36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C1EF3F-CC7A-AE84-F325-F79071FCCF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2034" y="2788432"/>
            <a:ext cx="5189670" cy="146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055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FD9A258-0091-0F4E-120A-5A1534198F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296" y="0"/>
            <a:ext cx="6185121" cy="439420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54371E4-ACDF-C3EB-CBF2-1BE42950E2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3406" y="377491"/>
            <a:ext cx="2025921" cy="46601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6D8940-58DB-42D4-8B46-8CDE77029B02}"/>
              </a:ext>
            </a:extLst>
          </p:cNvPr>
          <p:cNvSpPr txBox="1"/>
          <p:nvPr/>
        </p:nvSpPr>
        <p:spPr>
          <a:xfrm>
            <a:off x="1214956" y="4346716"/>
            <a:ext cx="6007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/>
              <a:t>Compound(Drug) Target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500891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88A222-3E1B-4FCC-70C9-47BE31C0641F}"/>
              </a:ext>
            </a:extLst>
          </p:cNvPr>
          <p:cNvSpPr txBox="1"/>
          <p:nvPr/>
        </p:nvSpPr>
        <p:spPr>
          <a:xfrm>
            <a:off x="1620325" y="269946"/>
            <a:ext cx="6092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/>
              <a:t>Target Protein </a:t>
            </a:r>
            <a:endParaRPr lang="ko-KR" alt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CE26A-B24E-7A58-1BE2-A345807FFB03}"/>
              </a:ext>
            </a:extLst>
          </p:cNvPr>
          <p:cNvSpPr txBox="1"/>
          <p:nvPr/>
        </p:nvSpPr>
        <p:spPr>
          <a:xfrm>
            <a:off x="1684867" y="948265"/>
            <a:ext cx="456353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/>
              <a:t>암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만성 질환</a:t>
            </a:r>
            <a:r>
              <a:rPr lang="en-US" altLang="ko-KR" sz="2000" dirty="0"/>
              <a:t>: </a:t>
            </a:r>
            <a:r>
              <a:rPr lang="ko-KR" altLang="en-US" sz="2000" dirty="0"/>
              <a:t>당뇨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바이러스</a:t>
            </a:r>
            <a:r>
              <a:rPr lang="en-US" altLang="ko-KR" sz="2000" dirty="0"/>
              <a:t>: HIV, HPV</a:t>
            </a:r>
            <a:endParaRPr lang="ko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86128B1-0357-EC28-59A0-0F5D16E39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796" y="2741514"/>
            <a:ext cx="6652204" cy="1703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0D2239-2FDA-D3BA-4459-CC7BB6433EF8}"/>
              </a:ext>
            </a:extLst>
          </p:cNvPr>
          <p:cNvSpPr txBox="1"/>
          <p:nvPr/>
        </p:nvSpPr>
        <p:spPr>
          <a:xfrm>
            <a:off x="1518723" y="4504269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30</a:t>
            </a:r>
            <a:r>
              <a:rPr lang="ko-KR" altLang="en-US" sz="2400" dirty="0"/>
              <a:t>세 이상의 성인 </a:t>
            </a:r>
            <a:r>
              <a:rPr lang="en-US" altLang="ko-KR" sz="2400" dirty="0"/>
              <a:t>10</a:t>
            </a:r>
            <a:r>
              <a:rPr lang="ko-KR" altLang="en-US" sz="2400" dirty="0"/>
              <a:t>명 중 </a:t>
            </a:r>
            <a:r>
              <a:rPr lang="en-US" altLang="ko-KR" sz="2400" dirty="0"/>
              <a:t>1.2</a:t>
            </a:r>
            <a:r>
              <a:rPr lang="ko-KR" altLang="en-US" sz="2400" dirty="0"/>
              <a:t>명</a:t>
            </a:r>
          </a:p>
        </p:txBody>
      </p:sp>
    </p:spTree>
    <p:extLst>
      <p:ext uri="{BB962C8B-B14F-4D97-AF65-F5344CB8AC3E}">
        <p14:creationId xmlns:p14="http://schemas.microsoft.com/office/powerpoint/2010/main" val="1815868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9AE4CB-BD10-FC0A-AF96-7854E9EA9FF9}"/>
              </a:ext>
            </a:extLst>
          </p:cNvPr>
          <p:cNvSpPr txBox="1"/>
          <p:nvPr/>
        </p:nvSpPr>
        <p:spPr>
          <a:xfrm>
            <a:off x="1256258" y="0"/>
            <a:ext cx="548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/>
              <a:t>EDA: Drug-likeness</a:t>
            </a:r>
            <a:endParaRPr lang="ko-KR" altLang="en-US" sz="3600" b="1" dirty="0"/>
          </a:p>
        </p:txBody>
      </p:sp>
      <p:pic>
        <p:nvPicPr>
          <p:cNvPr id="1028" name="Picture 4" descr="Drug Design Workshop: A Web-Based Educational Tool To Introduce  Computer-Aided Drug Design to the General Public | Journal of Chemical  Education">
            <a:extLst>
              <a:ext uri="{FF2B5EF4-FFF2-40B4-BE49-F238E27FC236}">
                <a16:creationId xmlns:a16="http://schemas.microsoft.com/office/drawing/2014/main" id="{A870CAAE-DE15-ED30-3CA3-306AD9224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0664" y="1210733"/>
            <a:ext cx="4592459" cy="357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Twenty years of the Rule of Five - GalChimia">
            <a:extLst>
              <a:ext uri="{FF2B5EF4-FFF2-40B4-BE49-F238E27FC236}">
                <a16:creationId xmlns:a16="http://schemas.microsoft.com/office/drawing/2014/main" id="{9C86D69B-75EB-53D1-38CE-7B633F8F4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4180" y="-181972"/>
            <a:ext cx="29527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6DAE8A-E5CE-DF2E-602F-3EABDBAD2CFA}"/>
              </a:ext>
            </a:extLst>
          </p:cNvPr>
          <p:cNvSpPr txBox="1"/>
          <p:nvPr/>
        </p:nvSpPr>
        <p:spPr>
          <a:xfrm>
            <a:off x="6189133" y="1183886"/>
            <a:ext cx="222673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Lipinski’s</a:t>
            </a:r>
          </a:p>
          <a:p>
            <a:r>
              <a:rPr lang="en-US" altLang="ko-KR" sz="2000" dirty="0"/>
              <a:t>Rule of Five</a:t>
            </a:r>
            <a:r>
              <a:rPr lang="ko-KR" altLang="en-US" sz="2000" dirty="0"/>
              <a:t> 적용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Descriptor </a:t>
            </a:r>
            <a:r>
              <a:rPr lang="ko-KR" altLang="en-US" sz="2000" dirty="0"/>
              <a:t>계산은</a:t>
            </a:r>
            <a:endParaRPr lang="en-US" altLang="ko-KR" sz="2000" dirty="0"/>
          </a:p>
          <a:p>
            <a:r>
              <a:rPr lang="en-US" altLang="ko-KR" sz="2000" dirty="0" err="1"/>
              <a:t>RDKit</a:t>
            </a:r>
            <a:r>
              <a:rPr lang="en-US" altLang="ko-KR" sz="2000" dirty="0"/>
              <a:t> </a:t>
            </a:r>
            <a:r>
              <a:rPr lang="ko-KR" altLang="en-US" sz="2000" dirty="0"/>
              <a:t>이용</a:t>
            </a:r>
            <a:endParaRPr lang="en-US" altLang="ko-KR" sz="2000" dirty="0"/>
          </a:p>
          <a:p>
            <a:endParaRPr lang="en-US" altLang="ko-KR" dirty="0"/>
          </a:p>
        </p:txBody>
      </p:sp>
      <p:pic>
        <p:nvPicPr>
          <p:cNvPr id="5" name="Picture 4" descr="The RDKit Book — The RDKit 2023.03.1 documentation">
            <a:extLst>
              <a:ext uri="{FF2B5EF4-FFF2-40B4-BE49-F238E27FC236}">
                <a16:creationId xmlns:a16="http://schemas.microsoft.com/office/drawing/2014/main" id="{81F6B409-55DA-C242-C3D7-1A3BBEA9A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536" y="2935676"/>
            <a:ext cx="1905000" cy="204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698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88A222-3E1B-4FCC-70C9-47BE31C0641F}"/>
              </a:ext>
            </a:extLst>
          </p:cNvPr>
          <p:cNvSpPr txBox="1"/>
          <p:nvPr/>
        </p:nvSpPr>
        <p:spPr>
          <a:xfrm>
            <a:off x="1507066" y="273831"/>
            <a:ext cx="7205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/>
              <a:t>Statistical</a:t>
            </a:r>
            <a:r>
              <a:rPr lang="ko-KR" altLang="en-US" sz="3600" b="1" dirty="0"/>
              <a:t> </a:t>
            </a:r>
            <a:r>
              <a:rPr lang="en-US" altLang="ko-KR" sz="3600" b="1" dirty="0"/>
              <a:t>Analysis</a:t>
            </a:r>
            <a:endParaRPr lang="ko-KR" alt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CE26A-B24E-7A58-1BE2-A345807FFB03}"/>
              </a:ext>
            </a:extLst>
          </p:cNvPr>
          <p:cNvSpPr txBox="1"/>
          <p:nvPr/>
        </p:nvSpPr>
        <p:spPr>
          <a:xfrm>
            <a:off x="1320108" y="1047083"/>
            <a:ext cx="7286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* Mann-Whitney U-test</a:t>
            </a:r>
            <a:endParaRPr lang="ko-KR" alt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368290C-8928-27E5-ABD3-450A8CE1CD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2188" y="2570811"/>
            <a:ext cx="6553768" cy="21185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DCB08B-C38F-2CC3-7939-7F974BC4321B}"/>
              </a:ext>
            </a:extLst>
          </p:cNvPr>
          <p:cNvSpPr txBox="1"/>
          <p:nvPr/>
        </p:nvSpPr>
        <p:spPr>
          <a:xfrm>
            <a:off x="1320108" y="1544304"/>
            <a:ext cx="7286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- Compound: “active”, “inactive” </a:t>
            </a:r>
            <a:r>
              <a:rPr lang="ko-KR" altLang="en-US" sz="2000" dirty="0"/>
              <a:t>구분 두 집단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FD17D0-3F15-F46A-A68C-9107F244E875}"/>
              </a:ext>
            </a:extLst>
          </p:cNvPr>
          <p:cNvSpPr txBox="1"/>
          <p:nvPr/>
        </p:nvSpPr>
        <p:spPr>
          <a:xfrm>
            <a:off x="1320108" y="1992970"/>
            <a:ext cx="7286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- 5</a:t>
            </a:r>
            <a:r>
              <a:rPr lang="ko-KR" altLang="en-US" sz="2000" dirty="0"/>
              <a:t>개 </a:t>
            </a:r>
            <a:r>
              <a:rPr lang="en-US" altLang="ko-KR" sz="2000" dirty="0"/>
              <a:t>Properties(Lipinski’s rule)</a:t>
            </a:r>
            <a:r>
              <a:rPr lang="ko-KR" altLang="en-US" sz="2000" dirty="0"/>
              <a:t>에 대해 분포 상이한지 조사</a:t>
            </a:r>
          </a:p>
        </p:txBody>
      </p:sp>
    </p:spTree>
    <p:extLst>
      <p:ext uri="{BB962C8B-B14F-4D97-AF65-F5344CB8AC3E}">
        <p14:creationId xmlns:p14="http://schemas.microsoft.com/office/powerpoint/2010/main" val="764398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88A222-3E1B-4FCC-70C9-47BE31C0641F}"/>
              </a:ext>
            </a:extLst>
          </p:cNvPr>
          <p:cNvSpPr txBox="1"/>
          <p:nvPr/>
        </p:nvSpPr>
        <p:spPr>
          <a:xfrm>
            <a:off x="1569522" y="269946"/>
            <a:ext cx="7286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/>
              <a:t>ML Precision</a:t>
            </a:r>
            <a:endParaRPr lang="ko-KR" alt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CE26A-B24E-7A58-1BE2-A345807FFB03}"/>
              </a:ext>
            </a:extLst>
          </p:cNvPr>
          <p:cNvSpPr txBox="1"/>
          <p:nvPr/>
        </p:nvSpPr>
        <p:spPr>
          <a:xfrm>
            <a:off x="1507066" y="1117601"/>
            <a:ext cx="7286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/>
              <a:t>최종 목표</a:t>
            </a:r>
            <a:r>
              <a:rPr lang="en-US" altLang="ko-KR" sz="2000" dirty="0"/>
              <a:t>: </a:t>
            </a:r>
            <a:r>
              <a:rPr lang="ko-KR" altLang="en-US" sz="2000" dirty="0"/>
              <a:t>실제 </a:t>
            </a:r>
            <a:r>
              <a:rPr lang="en-US" altLang="ko-KR" sz="2000" dirty="0"/>
              <a:t>pIC50</a:t>
            </a:r>
            <a:r>
              <a:rPr lang="ko-KR" altLang="en-US" sz="2000" dirty="0"/>
              <a:t>값과 예측한 </a:t>
            </a:r>
            <a:r>
              <a:rPr lang="en-US" altLang="ko-KR" sz="2000" dirty="0"/>
              <a:t>pIC50</a:t>
            </a:r>
            <a:r>
              <a:rPr lang="ko-KR" altLang="en-US" sz="2000" dirty="0"/>
              <a:t>값 비교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endParaRPr lang="ko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45A8005-5F4A-6951-6D4C-AD302E4FA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4833" y="1615785"/>
            <a:ext cx="7217140" cy="311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7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88A222-3E1B-4FCC-70C9-47BE31C0641F}"/>
              </a:ext>
            </a:extLst>
          </p:cNvPr>
          <p:cNvSpPr txBox="1"/>
          <p:nvPr/>
        </p:nvSpPr>
        <p:spPr>
          <a:xfrm>
            <a:off x="1620325" y="269946"/>
            <a:ext cx="6092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/>
              <a:t>중간 진행 상황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CE26A-B24E-7A58-1BE2-A345807FFB03}"/>
              </a:ext>
            </a:extLst>
          </p:cNvPr>
          <p:cNvSpPr txBox="1"/>
          <p:nvPr/>
        </p:nvSpPr>
        <p:spPr>
          <a:xfrm>
            <a:off x="1507066" y="1117601"/>
            <a:ext cx="7286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000" dirty="0"/>
              <a:t>Google </a:t>
            </a:r>
            <a:r>
              <a:rPr lang="en-US" altLang="ko-KR" sz="2000" dirty="0" err="1"/>
              <a:t>Colab</a:t>
            </a:r>
            <a:r>
              <a:rPr lang="ko-KR" altLang="en-US" sz="2000" dirty="0"/>
              <a:t>으로 코드 준비 완료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76835641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1902</TotalTime>
  <Words>174</Words>
  <Application>Microsoft Office PowerPoint</Application>
  <PresentationFormat>화면 슬라이드 쇼(16:9)</PresentationFormat>
  <Paragraphs>40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나눔고딕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JoungSeoHyeon</dc:creator>
  <cp:lastModifiedBy>양 예린</cp:lastModifiedBy>
  <cp:revision>166</cp:revision>
  <dcterms:modified xsi:type="dcterms:W3CDTF">2023-07-24T14:44:41Z</dcterms:modified>
</cp:coreProperties>
</file>